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64" r:id="rId10"/>
    <p:sldId id="275" r:id="rId11"/>
    <p:sldId id="276" r:id="rId12"/>
    <p:sldId id="277" r:id="rId13"/>
    <p:sldId id="279" r:id="rId14"/>
    <p:sldId id="278" r:id="rId15"/>
    <p:sldId id="262" r:id="rId16"/>
    <p:sldId id="280" r:id="rId17"/>
    <p:sldId id="267" r:id="rId18"/>
    <p:sldId id="281" r:id="rId19"/>
    <p:sldId id="282" r:id="rId20"/>
    <p:sldId id="283" r:id="rId21"/>
    <p:sldId id="265" r:id="rId22"/>
    <p:sldId id="284" r:id="rId23"/>
    <p:sldId id="266" r:id="rId24"/>
    <p:sldId id="287" r:id="rId25"/>
    <p:sldId id="272" r:id="rId26"/>
    <p:sldId id="285" r:id="rId27"/>
  </p:sldIdLst>
  <p:sldSz cx="18288000" cy="10287000"/>
  <p:notesSz cx="6858000" cy="9144000"/>
  <p:embeddedFontLst>
    <p:embeddedFont>
      <p:font typeface="Amasis MT Pro" panose="0204050405000502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ontserrat Classic" panose="020B0604020202020204" charset="0"/>
      <p:regular r:id="rId36"/>
    </p:embeddedFont>
    <p:embeddedFont>
      <p:font typeface="Open Sauce" panose="020B0604020202020204" charset="0"/>
      <p:regular r:id="rId37"/>
    </p:embeddedFont>
    <p:embeddedFont>
      <p:font typeface="Open Sauce Bold" panose="020B0604020202020204" charset="0"/>
      <p:regular r:id="rId38"/>
    </p:embeddedFont>
    <p:embeddedFont>
      <p:font typeface="Open Sauce Italics" panose="020B0604020202020204" charset="0"/>
      <p:regular r:id="rId39"/>
    </p:embeddedFont>
    <p:embeddedFont>
      <p:font typeface="Open Sauce Semi-Bold" panose="020B0604020202020204" charset="0"/>
      <p:regular r:id="rId40"/>
    </p:embeddedFont>
    <p:embeddedFont>
      <p:font typeface="Oswald" panose="00000500000000000000" pitchFamily="2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00"/>
    <a:srgbClr val="191974"/>
    <a:srgbClr val="FD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41" d="100"/>
          <a:sy n="41" d="100"/>
        </p:scale>
        <p:origin x="42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12" Type="http://schemas.openxmlformats.org/officeDocument/2006/relationships/image" Target="../media/image6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.svg"/><Relationship Id="rId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.svg"/><Relationship Id="rId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0.svg"/><Relationship Id="rId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0" name="Freeform 10"/>
          <p:cNvSpPr/>
          <p:nvPr/>
        </p:nvSpPr>
        <p:spPr>
          <a:xfrm>
            <a:off x="13998227" y="923112"/>
            <a:ext cx="3261073" cy="1630536"/>
          </a:xfrm>
          <a:custGeom>
            <a:avLst/>
            <a:gdLst/>
            <a:ahLst/>
            <a:cxnLst/>
            <a:rect l="l" t="t" r="r" b="b"/>
            <a:pathLst>
              <a:path w="3261073" h="1630536">
                <a:moveTo>
                  <a:pt x="0" y="0"/>
                </a:moveTo>
                <a:lnTo>
                  <a:pt x="3261073" y="0"/>
                </a:lnTo>
                <a:lnTo>
                  <a:pt x="3261073" y="1630537"/>
                </a:lnTo>
                <a:lnTo>
                  <a:pt x="0" y="163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1" name="Freeform 11"/>
          <p:cNvSpPr/>
          <p:nvPr/>
        </p:nvSpPr>
        <p:spPr>
          <a:xfrm>
            <a:off x="1887300" y="1069049"/>
            <a:ext cx="1595175" cy="1595175"/>
          </a:xfrm>
          <a:custGeom>
            <a:avLst/>
            <a:gdLst/>
            <a:ahLst/>
            <a:cxnLst/>
            <a:rect l="l" t="t" r="r" b="b"/>
            <a:pathLst>
              <a:path w="1595175" h="1595175">
                <a:moveTo>
                  <a:pt x="0" y="0"/>
                </a:moveTo>
                <a:lnTo>
                  <a:pt x="1595176" y="0"/>
                </a:lnTo>
                <a:lnTo>
                  <a:pt x="1595176" y="1595175"/>
                </a:lnTo>
                <a:lnTo>
                  <a:pt x="0" y="159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2" name="Freeform 12"/>
          <p:cNvSpPr/>
          <p:nvPr/>
        </p:nvSpPr>
        <p:spPr>
          <a:xfrm>
            <a:off x="7751071" y="951687"/>
            <a:ext cx="3243936" cy="1848949"/>
          </a:xfrm>
          <a:custGeom>
            <a:avLst/>
            <a:gdLst/>
            <a:ahLst/>
            <a:cxnLst/>
            <a:rect l="l" t="t" r="r" b="b"/>
            <a:pathLst>
              <a:path w="3243936" h="1848949">
                <a:moveTo>
                  <a:pt x="0" y="0"/>
                </a:moveTo>
                <a:lnTo>
                  <a:pt x="3243936" y="0"/>
                </a:lnTo>
                <a:lnTo>
                  <a:pt x="3243936" y="1848949"/>
                </a:lnTo>
                <a:lnTo>
                  <a:pt x="0" y="184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3112996" y="3645268"/>
            <a:ext cx="13875836" cy="205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4200">
                <a:solidFill>
                  <a:srgbClr val="191974"/>
                </a:solidFill>
                <a:latin typeface="Montserrat Classic"/>
              </a:rPr>
              <a:t>CONCEPTION ET REALISATION D'UNE PLATEFORME DE GESTION INTEGREE ET DE SUIVI DES STARTUPS INCUBEES A SIRA LABS.</a:t>
            </a:r>
          </a:p>
          <a:p>
            <a:pPr algn="ctr">
              <a:lnSpc>
                <a:spcPts val="4032"/>
              </a:lnSpc>
            </a:pPr>
            <a:endParaRPr lang="en-US" sz="4200">
              <a:solidFill>
                <a:srgbClr val="191974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0144" y="558304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Présenté par Rimalguedo Rahimata SAWADOGO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0144" y="6306673"/>
            <a:ext cx="9461540" cy="8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OPTION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Méthode Informatique Appliquées à la Gestion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2476" y="776333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MAITRE DE STAGE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3312" y="7810660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DIRECTEUR DE RAPPORT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2476" y="8273157"/>
            <a:ext cx="9767491" cy="17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M. Laurent NIKIEMA  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Consultant développeur web/data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à Sira Labs</a:t>
            </a: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43787" y="8263632"/>
            <a:ext cx="9767491" cy="22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Dr Ferdinand GUINKO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Maitre de Conférences en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Informatique à l’IBAM</a:t>
            </a:r>
          </a:p>
          <a:p>
            <a:pPr>
              <a:lnSpc>
                <a:spcPts val="3595"/>
              </a:lnSpc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2337" y="9788619"/>
            <a:ext cx="9461540" cy="12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Année académique 2022-2023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A642585E-F51A-0AA4-E883-8DC9D10511DE}"/>
              </a:ext>
            </a:extLst>
          </p:cNvPr>
          <p:cNvGrpSpPr/>
          <p:nvPr/>
        </p:nvGrpSpPr>
        <p:grpSpPr>
          <a:xfrm>
            <a:off x="-1543050" y="-506450"/>
            <a:ext cx="3086100" cy="11299900"/>
            <a:chOff x="0" y="0"/>
            <a:chExt cx="812800" cy="2976105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BBD462BD-D7FF-A779-62ED-852DAE68E93E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8C8392E3-371E-A6FC-4B24-81051102C919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Processus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développement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2TUP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6FBC34-C9B9-C008-31F7-C1D3DE82F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4" y="4684881"/>
            <a:ext cx="7742787" cy="491721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219345-FFF5-ACED-E793-FD44FF76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62" y="4671320"/>
            <a:ext cx="776395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3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cas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d’utilisation</a:t>
            </a:r>
            <a:endParaRPr lang="en-US" sz="7888" spc="773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94120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F2E60F-6734-8385-90B8-2A277B7B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02" y="0"/>
            <a:ext cx="10532796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1DB27C-2311-D16F-55FF-C80D35956980}"/>
              </a:ext>
            </a:extLst>
          </p:cNvPr>
          <p:cNvSpPr/>
          <p:nvPr/>
        </p:nvSpPr>
        <p:spPr>
          <a:xfrm>
            <a:off x="3877602" y="7505700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E0851-FAE8-0868-6CE7-87243B59A50A}"/>
              </a:ext>
            </a:extLst>
          </p:cNvPr>
          <p:cNvSpPr/>
          <p:nvPr/>
        </p:nvSpPr>
        <p:spPr>
          <a:xfrm>
            <a:off x="4267200" y="1784963"/>
            <a:ext cx="1752600" cy="1647189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D9D505-B2C9-164C-9D05-12D08579768C}"/>
              </a:ext>
            </a:extLst>
          </p:cNvPr>
          <p:cNvSpPr/>
          <p:nvPr/>
        </p:nvSpPr>
        <p:spPr>
          <a:xfrm>
            <a:off x="13309240" y="1218706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1BB93-09DD-7BD2-45F7-9D955F1D2523}"/>
              </a:ext>
            </a:extLst>
          </p:cNvPr>
          <p:cNvSpPr/>
          <p:nvPr/>
        </p:nvSpPr>
        <p:spPr>
          <a:xfrm>
            <a:off x="13309240" y="7048500"/>
            <a:ext cx="1752600" cy="2057400"/>
          </a:xfrm>
          <a:prstGeom prst="rect">
            <a:avLst/>
          </a:prstGeom>
          <a:noFill/>
          <a:ln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66481-EC9E-B1D7-D329-1C948EE26A78}"/>
              </a:ext>
            </a:extLst>
          </p:cNvPr>
          <p:cNvSpPr/>
          <p:nvPr/>
        </p:nvSpPr>
        <p:spPr>
          <a:xfrm>
            <a:off x="10287000" y="8457750"/>
            <a:ext cx="259080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2F4D7-91B8-3DD9-B3E5-C018F2AFE58F}"/>
              </a:ext>
            </a:extLst>
          </p:cNvPr>
          <p:cNvSpPr/>
          <p:nvPr/>
        </p:nvSpPr>
        <p:spPr>
          <a:xfrm>
            <a:off x="7996161" y="1937364"/>
            <a:ext cx="5029200" cy="84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62C26-A699-C018-E3F4-2FBFAF66FFE9}"/>
              </a:ext>
            </a:extLst>
          </p:cNvPr>
          <p:cNvSpPr/>
          <p:nvPr/>
        </p:nvSpPr>
        <p:spPr>
          <a:xfrm>
            <a:off x="7518040" y="4533900"/>
            <a:ext cx="337856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05B90F-B0FB-EB21-C946-1C84F3E21744}"/>
              </a:ext>
            </a:extLst>
          </p:cNvPr>
          <p:cNvSpPr/>
          <p:nvPr/>
        </p:nvSpPr>
        <p:spPr>
          <a:xfrm>
            <a:off x="10379937" y="5990656"/>
            <a:ext cx="2590800" cy="1086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F1E9D8-ABB3-BEDD-916F-BB63ABF266AB}"/>
              </a:ext>
            </a:extLst>
          </p:cNvPr>
          <p:cNvSpPr/>
          <p:nvPr/>
        </p:nvSpPr>
        <p:spPr>
          <a:xfrm>
            <a:off x="6084253" y="9275749"/>
            <a:ext cx="3378560" cy="896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207594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829584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17489" y="602032"/>
            <a:ext cx="13815021" cy="12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classes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199285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BC8F6A-8200-D54B-C5B1-0F7CF5358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02" y="0"/>
            <a:ext cx="10720396" cy="1028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EFA2A8-FCBE-3F90-3442-7F03D31AAE4F}"/>
              </a:ext>
            </a:extLst>
          </p:cNvPr>
          <p:cNvSpPr/>
          <p:nvPr/>
        </p:nvSpPr>
        <p:spPr>
          <a:xfrm>
            <a:off x="8229600" y="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2CB3F2-06C6-1DB6-3B9C-EB108CEFCF1F}"/>
              </a:ext>
            </a:extLst>
          </p:cNvPr>
          <p:cNvSpPr/>
          <p:nvPr/>
        </p:nvSpPr>
        <p:spPr>
          <a:xfrm>
            <a:off x="8610600" y="636270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475B58-E682-C02B-C567-DDAF5B449EA5}"/>
              </a:ext>
            </a:extLst>
          </p:cNvPr>
          <p:cNvSpPr/>
          <p:nvPr/>
        </p:nvSpPr>
        <p:spPr>
          <a:xfrm>
            <a:off x="12115800" y="1674538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4B12D-8957-8D94-4FD1-68C04FFDFDFD}"/>
              </a:ext>
            </a:extLst>
          </p:cNvPr>
          <p:cNvSpPr/>
          <p:nvPr/>
        </p:nvSpPr>
        <p:spPr>
          <a:xfrm>
            <a:off x="3594777" y="4686300"/>
            <a:ext cx="2602424" cy="3733800"/>
          </a:xfrm>
          <a:prstGeom prst="rect">
            <a:avLst/>
          </a:prstGeom>
          <a:noFill/>
          <a:ln w="57150">
            <a:solidFill>
              <a:srgbClr val="33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55882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1482178" y="960544"/>
            <a:ext cx="1164613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 dirty="0">
                <a:solidFill>
                  <a:srgbClr val="231F20"/>
                </a:solidFill>
                <a:latin typeface="Montserrat Classic"/>
              </a:rPr>
              <a:t>Architecture de </a:t>
            </a:r>
            <a:r>
              <a:rPr lang="en-US" sz="5765" spc="565" dirty="0" err="1">
                <a:solidFill>
                  <a:srgbClr val="231F20"/>
                </a:solidFill>
                <a:latin typeface="Montserrat Classic"/>
              </a:rPr>
              <a:t>développement</a:t>
            </a:r>
            <a:endParaRPr lang="en-US" sz="5765" spc="565" dirty="0">
              <a:solidFill>
                <a:srgbClr val="231F20"/>
              </a:solidFill>
              <a:latin typeface="Montserrat Classic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Bonne </a:t>
            </a: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disponibilité</a:t>
            </a:r>
            <a:endParaRPr lang="en-US" sz="2318" spc="227" dirty="0">
              <a:solidFill>
                <a:srgbClr val="397D5A"/>
              </a:solidFill>
              <a:latin typeface="Open Sauce Bold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51" name="Freeform 5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11513FA-C280-C394-1DDA-75ED31090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24" y="3252411"/>
            <a:ext cx="10729913" cy="506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D54030D9-FD83-E724-0BE4-7FDE224920A8}"/>
              </a:ext>
            </a:extLst>
          </p:cNvPr>
          <p:cNvSpPr txBox="1"/>
          <p:nvPr/>
        </p:nvSpPr>
        <p:spPr>
          <a:xfrm>
            <a:off x="1452473" y="7942160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Bonne </a:t>
            </a: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disponibilité</a:t>
            </a:r>
            <a:endParaRPr lang="en-US" sz="2318" spc="227" dirty="0">
              <a:solidFill>
                <a:srgbClr val="397D5A"/>
              </a:solidFill>
              <a:latin typeface="Open Sauce Bold"/>
            </a:endParaRPr>
          </a:p>
        </p:txBody>
      </p:sp>
      <p:sp>
        <p:nvSpPr>
          <p:cNvPr id="53" name="TextBox 43">
            <a:extLst>
              <a:ext uri="{FF2B5EF4-FFF2-40B4-BE49-F238E27FC236}">
                <a16:creationId xmlns:a16="http://schemas.microsoft.com/office/drawing/2014/main" id="{42EEA6A9-0D04-B11F-C725-39D478E93163}"/>
              </a:ext>
            </a:extLst>
          </p:cNvPr>
          <p:cNvSpPr txBox="1"/>
          <p:nvPr/>
        </p:nvSpPr>
        <p:spPr>
          <a:xfrm>
            <a:off x="1452473" y="5488920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 dirty="0">
                <a:solidFill>
                  <a:srgbClr val="397D5A"/>
                </a:solidFill>
                <a:latin typeface="Open Sauce Bold"/>
              </a:rPr>
              <a:t>Bonne </a:t>
            </a:r>
            <a:r>
              <a:rPr lang="en-US" sz="2318" spc="227" dirty="0" err="1">
                <a:solidFill>
                  <a:srgbClr val="397D5A"/>
                </a:solidFill>
                <a:latin typeface="Open Sauce Bold"/>
              </a:rPr>
              <a:t>disponibilité</a:t>
            </a:r>
            <a:endParaRPr lang="en-US" sz="2318" spc="227" dirty="0">
              <a:solidFill>
                <a:srgbClr val="397D5A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 dirty="0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256087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58098" y="253938"/>
            <a:ext cx="13815021" cy="264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Diagramme</a:t>
            </a: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 de </a:t>
            </a:r>
            <a:r>
              <a:rPr lang="en-US" sz="7888" spc="773" dirty="0" err="1">
                <a:solidFill>
                  <a:srgbClr val="FFFFFF"/>
                </a:solidFill>
                <a:latin typeface="Montserrat Classic"/>
              </a:rPr>
              <a:t>déploiement</a:t>
            </a:r>
            <a:endParaRPr lang="en-US" sz="7888" spc="773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CB7C3D-2977-0F32-927F-F75940966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53" y="3274129"/>
            <a:ext cx="10220447" cy="69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09948" y="4923675"/>
            <a:ext cx="1770793" cy="906370"/>
          </a:xfrm>
          <a:custGeom>
            <a:avLst/>
            <a:gdLst/>
            <a:ahLst/>
            <a:cxnLst/>
            <a:rect l="l" t="t" r="r" b="b"/>
            <a:pathLst>
              <a:path w="1770793" h="906370">
                <a:moveTo>
                  <a:pt x="0" y="0"/>
                </a:moveTo>
                <a:lnTo>
                  <a:pt x="1770793" y="0"/>
                </a:lnTo>
                <a:lnTo>
                  <a:pt x="1770793" y="906370"/>
                </a:lnTo>
                <a:lnTo>
                  <a:pt x="0" y="90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7" name="Freeform 7"/>
          <p:cNvSpPr/>
          <p:nvPr/>
        </p:nvSpPr>
        <p:spPr>
          <a:xfrm>
            <a:off x="13600679" y="4923675"/>
            <a:ext cx="1183955" cy="1136738"/>
          </a:xfrm>
          <a:custGeom>
            <a:avLst/>
            <a:gdLst/>
            <a:ahLst/>
            <a:cxnLst/>
            <a:rect l="l" t="t" r="r" b="b"/>
            <a:pathLst>
              <a:path w="1183955" h="1136738">
                <a:moveTo>
                  <a:pt x="0" y="0"/>
                </a:moveTo>
                <a:lnTo>
                  <a:pt x="1183954" y="0"/>
                </a:lnTo>
                <a:lnTo>
                  <a:pt x="1183954" y="1136738"/>
                </a:lnTo>
                <a:lnTo>
                  <a:pt x="0" y="11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OUTILS DE DEVELOPPEMENT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9028" y="6264509"/>
            <a:ext cx="2732632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 err="1">
                <a:solidFill>
                  <a:srgbClr val="231F20"/>
                </a:solidFill>
                <a:latin typeface="Open Sauce Bold"/>
              </a:rPr>
              <a:t>Langages</a:t>
            </a:r>
            <a:endParaRPr lang="en-US" sz="2341" spc="229" dirty="0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826340" y="637385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Framework</a:t>
            </a:r>
          </a:p>
        </p:txBody>
      </p:sp>
      <p:pic>
        <p:nvPicPr>
          <p:cNvPr id="24" name="Image 16">
            <a:extLst>
              <a:ext uri="{FF2B5EF4-FFF2-40B4-BE49-F238E27FC236}">
                <a16:creationId xmlns:a16="http://schemas.microsoft.com/office/drawing/2014/main" id="{A10E4CBB-74DE-2001-3877-0197F9683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841" y="6940170"/>
            <a:ext cx="1137797" cy="1137797"/>
          </a:xfrm>
          <a:prstGeom prst="rect">
            <a:avLst/>
          </a:prstGeom>
        </p:spPr>
      </p:pic>
      <p:pic>
        <p:nvPicPr>
          <p:cNvPr id="25" name="Image 14">
            <a:extLst>
              <a:ext uri="{FF2B5EF4-FFF2-40B4-BE49-F238E27FC236}">
                <a16:creationId xmlns:a16="http://schemas.microsoft.com/office/drawing/2014/main" id="{5C872855-95FB-A7BC-7FC0-A61527019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1219" y="6764709"/>
            <a:ext cx="1334592" cy="13345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7A92A8-0CD1-FF91-5999-182F48B93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5" y="8146169"/>
            <a:ext cx="2078507" cy="188492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4508F30-822C-6400-F3DF-7F08B67CD2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92" y="8420100"/>
            <a:ext cx="1074445" cy="107036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2DAF97E-F0C8-D9A8-EF27-89EE7CEFB6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810982"/>
            <a:ext cx="1396171" cy="139617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AB5CDBD-1FA3-01FA-537D-19C9AF5993A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64709"/>
            <a:ext cx="1511824" cy="15118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OUTILS DE DEVELOPPEMENT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9028" y="6264509"/>
            <a:ext cx="2732632" cy="37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SGBD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6340" y="637385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 dirty="0">
                <a:solidFill>
                  <a:srgbClr val="231F20"/>
                </a:solidFill>
                <a:latin typeface="Open Sauce Bold"/>
              </a:rPr>
              <a:t>IDE</a:t>
            </a:r>
          </a:p>
        </p:txBody>
      </p:sp>
      <p:pic>
        <p:nvPicPr>
          <p:cNvPr id="2" name="Picture 29">
            <a:extLst>
              <a:ext uri="{FF2B5EF4-FFF2-40B4-BE49-F238E27FC236}">
                <a16:creationId xmlns:a16="http://schemas.microsoft.com/office/drawing/2014/main" id="{C954BD69-B4C9-6FA6-2C70-384CCD61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71" y="7589253"/>
            <a:ext cx="2749117" cy="13745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CF8D44-7B6A-A8FF-45BF-23738D3F5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69" y="7124700"/>
            <a:ext cx="1628549" cy="16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9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POLITIQUE DE S2CURIT2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7570C5B-DC2F-147A-CFF2-45D43BA4E718}"/>
              </a:ext>
            </a:extLst>
          </p:cNvPr>
          <p:cNvSpPr txBox="1"/>
          <p:nvPr/>
        </p:nvSpPr>
        <p:spPr>
          <a:xfrm>
            <a:off x="2176498" y="7219921"/>
            <a:ext cx="48278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2400" b="0" strike="noStrike" spc="-1" dirty="0">
                <a:solidFill>
                  <a:srgbClr val="000000"/>
                </a:solidFill>
                <a:latin typeface="Oswald"/>
                <a:ea typeface="Arial"/>
              </a:rPr>
              <a:t>Mécanisme d’authentification basé sur l’adresse mail et un mot de passe</a:t>
            </a:r>
            <a:endParaRPr lang="fr-FR" sz="2400" b="0" strike="noStrike" spc="-1" dirty="0">
              <a:latin typeface="Arial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89C766-5582-38EF-3A5D-9F27D337F8B0}"/>
              </a:ext>
            </a:extLst>
          </p:cNvPr>
          <p:cNvSpPr txBox="1"/>
          <p:nvPr/>
        </p:nvSpPr>
        <p:spPr>
          <a:xfrm>
            <a:off x="10820400" y="7219921"/>
            <a:ext cx="48278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2400" b="0" strike="noStrike" spc="-1" dirty="0">
                <a:solidFill>
                  <a:srgbClr val="000000"/>
                </a:solidFill>
                <a:latin typeface="Oswald"/>
                <a:ea typeface="Arial"/>
              </a:rPr>
              <a:t>Mesure de sécurité implémenté par l’hébergeur externe</a:t>
            </a:r>
            <a:endParaRPr lang="fr-F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98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9" name="TextBox 9"/>
          <p:cNvSpPr txBox="1"/>
          <p:nvPr/>
        </p:nvSpPr>
        <p:spPr>
          <a:xfrm>
            <a:off x="5213112" y="1576662"/>
            <a:ext cx="5661991" cy="132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Montserrat Classic"/>
              </a:rPr>
              <a:t>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4659" y="3869617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4850620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5917347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4184" y="7006055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4260" y="7984026"/>
            <a:ext cx="937219" cy="65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Montserrat Classic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00737" y="4041600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0737" y="5047445"/>
            <a:ext cx="5790503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Généralités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0737" y="6089331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Analyse et Conception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00737" y="7146000"/>
            <a:ext cx="5790503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Démonstration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0737" y="8127168"/>
            <a:ext cx="6076629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1821543" y="1052986"/>
            <a:ext cx="14644912" cy="278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COUT DE R2ALISATION DU PROJET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6921710-E9C0-A78C-22F5-95C164F97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60093"/>
              </p:ext>
            </p:extLst>
          </p:nvPr>
        </p:nvGraphicFramePr>
        <p:xfrm>
          <a:off x="1676400" y="4685731"/>
          <a:ext cx="14644912" cy="522681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661228">
                  <a:extLst>
                    <a:ext uri="{9D8B030D-6E8A-4147-A177-3AD203B41FA5}">
                      <a16:colId xmlns:a16="http://schemas.microsoft.com/office/drawing/2014/main" val="549987114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556231189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906275711"/>
                    </a:ext>
                  </a:extLst>
                </a:gridCol>
                <a:gridCol w="3661228">
                  <a:extLst>
                    <a:ext uri="{9D8B030D-6E8A-4147-A177-3AD203B41FA5}">
                      <a16:colId xmlns:a16="http://schemas.microsoft.com/office/drawing/2014/main" val="4100728215"/>
                    </a:ext>
                  </a:extLst>
                </a:gridCol>
              </a:tblGrid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Désignation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Quantité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Coût unitaire (FCFA)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Coût total (CFA)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0672496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Ordinateur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3 00000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2353184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Draw io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389427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GanttProject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116189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Visual studio code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393349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MySQL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Licence gratuite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1905433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Développement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-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3150 000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5414198"/>
                  </a:ext>
                </a:extLst>
              </a:tr>
              <a:tr h="5818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Cout total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 </a:t>
                      </a:r>
                      <a:endParaRPr lang="fr-BF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 </a:t>
                      </a:r>
                      <a:endParaRPr lang="fr-BF" sz="3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3 450 000</a:t>
                      </a:r>
                      <a:endParaRPr lang="fr-BF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51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90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1981200" y="3848100"/>
            <a:ext cx="15219195" cy="1689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dirty="0">
                <a:solidFill>
                  <a:srgbClr val="FFFFFF"/>
                </a:solidFill>
                <a:latin typeface="Montserrat Classic"/>
              </a:rPr>
              <a:t>DEMONSTRATION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7179" y="27221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t="-92914" b="-92914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10" name="Group 10"/>
          <p:cNvGrpSpPr/>
          <p:nvPr/>
        </p:nvGrpSpPr>
        <p:grpSpPr>
          <a:xfrm>
            <a:off x="8972281" y="5190432"/>
            <a:ext cx="146934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9639" y="1070051"/>
            <a:ext cx="11183017" cy="1313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 dirty="0">
                <a:solidFill>
                  <a:srgbClr val="FFFFFF"/>
                </a:solidFill>
                <a:latin typeface="Montserrat Classic"/>
              </a:rPr>
              <a:t>BILAN DU STAGE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E7570C5B-DC2F-147A-CFF2-45D43BA4E718}"/>
              </a:ext>
            </a:extLst>
          </p:cNvPr>
          <p:cNvSpPr txBox="1"/>
          <p:nvPr/>
        </p:nvSpPr>
        <p:spPr>
          <a:xfrm>
            <a:off x="2176498" y="7219921"/>
            <a:ext cx="48278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latin typeface="Amasis MT Pro" panose="02040504050005020304" pitchFamily="18" charset="0"/>
              </a:rPr>
              <a:t>Mettre</a:t>
            </a:r>
            <a:r>
              <a:rPr lang="en-US" sz="2400" b="1" dirty="0">
                <a:latin typeface="Amasis MT Pro" panose="02040504050005020304" pitchFamily="18" charset="0"/>
              </a:rPr>
              <a:t> </a:t>
            </a:r>
            <a:r>
              <a:rPr lang="en-US" sz="2400" b="1" dirty="0" err="1">
                <a:latin typeface="Amasis MT Pro" panose="02040504050005020304" pitchFamily="18" charset="0"/>
              </a:rPr>
              <a:t>en</a:t>
            </a:r>
            <a:r>
              <a:rPr lang="en-US" sz="2400" b="1" dirty="0">
                <a:latin typeface="Amasis MT Pro" panose="02040504050005020304" pitchFamily="18" charset="0"/>
              </a:rPr>
              <a:t> pratique les </a:t>
            </a:r>
            <a:r>
              <a:rPr lang="en-US" sz="2400" b="1" dirty="0" err="1">
                <a:latin typeface="Amasis MT Pro" panose="02040504050005020304" pitchFamily="18" charset="0"/>
              </a:rPr>
              <a:t>connaissances</a:t>
            </a:r>
            <a:r>
              <a:rPr lang="en-US" sz="2400" b="1" dirty="0">
                <a:latin typeface="Amasis MT Pro" panose="02040504050005020304" pitchFamily="18" charset="0"/>
              </a:rPr>
              <a:t> </a:t>
            </a:r>
            <a:r>
              <a:rPr lang="en-US" sz="2400" b="1" dirty="0" err="1">
                <a:latin typeface="Amasis MT Pro" panose="02040504050005020304" pitchFamily="18" charset="0"/>
              </a:rPr>
              <a:t>th</a:t>
            </a:r>
            <a:r>
              <a:rPr lang="fr-FR" sz="2400" b="1" dirty="0">
                <a:latin typeface="Amasis MT Pro" panose="02040504050005020304" pitchFamily="18" charset="0"/>
              </a:rPr>
              <a:t>é</a:t>
            </a:r>
            <a:r>
              <a:rPr lang="en-US" sz="2400" b="1" dirty="0" err="1">
                <a:latin typeface="Amasis MT Pro" panose="02040504050005020304" pitchFamily="18" charset="0"/>
              </a:rPr>
              <a:t>oriques</a:t>
            </a:r>
            <a:r>
              <a:rPr lang="en-US" sz="2400" b="1" dirty="0">
                <a:latin typeface="Amasis MT Pro" panose="02040504050005020304" pitchFamily="18" charset="0"/>
              </a:rPr>
              <a:t> </a:t>
            </a:r>
            <a:r>
              <a:rPr lang="en-US" sz="2400" b="1" dirty="0" err="1">
                <a:latin typeface="Amasis MT Pro" panose="02040504050005020304" pitchFamily="18" charset="0"/>
              </a:rPr>
              <a:t>acquises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DC89C766-5582-38EF-3A5D-9F27D337F8B0}"/>
              </a:ext>
            </a:extLst>
          </p:cNvPr>
          <p:cNvSpPr txBox="1"/>
          <p:nvPr/>
        </p:nvSpPr>
        <p:spPr>
          <a:xfrm>
            <a:off x="10820400" y="7219921"/>
            <a:ext cx="48278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latin typeface="Amasis MT Pro" panose="02040504050005020304" pitchFamily="18" charset="0"/>
              </a:rPr>
              <a:t>S’impr</a:t>
            </a:r>
            <a:r>
              <a:rPr lang="fr-FR" sz="2400" b="1" dirty="0">
                <a:latin typeface="Amasis MT Pro" panose="02040504050005020304" pitchFamily="18" charset="0"/>
              </a:rPr>
              <a:t>é</a:t>
            </a:r>
            <a:r>
              <a:rPr lang="en-US" sz="2400" b="1" dirty="0" err="1">
                <a:latin typeface="Amasis MT Pro" panose="02040504050005020304" pitchFamily="18" charset="0"/>
              </a:rPr>
              <a:t>gner</a:t>
            </a:r>
            <a:r>
              <a:rPr lang="en-US" sz="2400" b="1" dirty="0">
                <a:latin typeface="Amasis MT Pro" panose="02040504050005020304" pitchFamily="18" charset="0"/>
              </a:rPr>
              <a:t> du monde </a:t>
            </a:r>
            <a:r>
              <a:rPr lang="en-US" sz="2400" b="1" dirty="0" err="1">
                <a:latin typeface="Amasis MT Pro" panose="02040504050005020304" pitchFamily="18" charset="0"/>
              </a:rPr>
              <a:t>professionel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2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745932" y="7987856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1st Quarter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485593" y="2204304"/>
            <a:ext cx="799426" cy="880347"/>
          </a:xfrm>
          <a:custGeom>
            <a:avLst/>
            <a:gdLst/>
            <a:ahLst/>
            <a:cxnLst/>
            <a:rect l="l" t="t" r="r" b="b"/>
            <a:pathLst>
              <a:path w="799426" h="880347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8675865" y="5794043"/>
            <a:ext cx="1029692" cy="892261"/>
          </a:xfrm>
          <a:custGeom>
            <a:avLst/>
            <a:gdLst/>
            <a:ahLst/>
            <a:cxnLst/>
            <a:rect l="l" t="t" r="r" b="b"/>
            <a:pathLst>
              <a:path w="1029692" h="892261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0" name="Freeform 30"/>
          <p:cNvSpPr/>
          <p:nvPr/>
        </p:nvSpPr>
        <p:spPr>
          <a:xfrm>
            <a:off x="7007481" y="7667300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1" name="Freeform 31"/>
          <p:cNvSpPr/>
          <p:nvPr/>
        </p:nvSpPr>
        <p:spPr>
          <a:xfrm>
            <a:off x="10505194" y="4033124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u="none" spc="229">
                <a:solidFill>
                  <a:srgbClr val="231F20"/>
                </a:solidFill>
                <a:latin typeface="Open Sauce Bold"/>
              </a:rPr>
              <a:t>2nd Quarter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u="none" spc="229">
                <a:solidFill>
                  <a:srgbClr val="231F20"/>
                </a:solidFill>
                <a:latin typeface="Open Sauce Bold"/>
              </a:rPr>
              <a:t>3rd Quarter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52289" y="247610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u="none" spc="229">
                <a:solidFill>
                  <a:srgbClr val="231F20"/>
                </a:solidFill>
                <a:latin typeface="Open Sauce Bold"/>
              </a:rPr>
              <a:t>4th Quarter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78433" y="4945638"/>
            <a:ext cx="548831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 dirty="0">
                <a:solidFill>
                  <a:srgbClr val="040506"/>
                </a:solidFill>
                <a:latin typeface="Montserrat Classic"/>
              </a:rPr>
              <a:t>Perspectives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45932" y="8431212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05194" y="658754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77430" y="464927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52289" y="2857434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List a milestone or deadline.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3602205" y="3734337"/>
            <a:ext cx="13063143" cy="16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dirty="0">
                <a:solidFill>
                  <a:srgbClr val="FFFFFF"/>
                </a:solidFill>
                <a:latin typeface="Montserrat Classic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97175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88306" y="3787403"/>
            <a:ext cx="13909094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MERCI POUR VOTRE</a:t>
            </a:r>
          </a:p>
          <a:p>
            <a:pPr marL="0" lvl="0" indent="0" algn="ctr">
              <a:lnSpc>
                <a:spcPts val="7602"/>
              </a:lnSpc>
            </a:pPr>
            <a:endParaRPr lang="en-US" sz="8174" spc="882" dirty="0">
              <a:solidFill>
                <a:srgbClr val="231F20"/>
              </a:solidFill>
              <a:latin typeface="Montserrat Classic"/>
            </a:endParaRPr>
          </a:p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 </a:t>
            </a:r>
          </a:p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rgbClr val="231F20"/>
                </a:solidFill>
                <a:latin typeface="Montserrat Classic"/>
              </a:rPr>
              <a:t>ATTENTION</a:t>
            </a:r>
          </a:p>
        </p:txBody>
      </p: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1959" y="6036641"/>
            <a:ext cx="2801925" cy="2801925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339900"/>
          </a:solidFill>
        </p:spPr>
        <p:txBody>
          <a:bodyPr/>
          <a:lstStyle/>
          <a:p>
            <a:endParaRPr lang="fr-BF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0" name="Freeform 10"/>
          <p:cNvSpPr/>
          <p:nvPr/>
        </p:nvSpPr>
        <p:spPr>
          <a:xfrm>
            <a:off x="13998227" y="923112"/>
            <a:ext cx="3261073" cy="1630536"/>
          </a:xfrm>
          <a:custGeom>
            <a:avLst/>
            <a:gdLst/>
            <a:ahLst/>
            <a:cxnLst/>
            <a:rect l="l" t="t" r="r" b="b"/>
            <a:pathLst>
              <a:path w="3261073" h="1630536">
                <a:moveTo>
                  <a:pt x="0" y="0"/>
                </a:moveTo>
                <a:lnTo>
                  <a:pt x="3261073" y="0"/>
                </a:lnTo>
                <a:lnTo>
                  <a:pt x="3261073" y="1630537"/>
                </a:lnTo>
                <a:lnTo>
                  <a:pt x="0" y="163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1" name="Freeform 11"/>
          <p:cNvSpPr/>
          <p:nvPr/>
        </p:nvSpPr>
        <p:spPr>
          <a:xfrm>
            <a:off x="1887300" y="1069049"/>
            <a:ext cx="1595175" cy="1595175"/>
          </a:xfrm>
          <a:custGeom>
            <a:avLst/>
            <a:gdLst/>
            <a:ahLst/>
            <a:cxnLst/>
            <a:rect l="l" t="t" r="r" b="b"/>
            <a:pathLst>
              <a:path w="1595175" h="1595175">
                <a:moveTo>
                  <a:pt x="0" y="0"/>
                </a:moveTo>
                <a:lnTo>
                  <a:pt x="1595176" y="0"/>
                </a:lnTo>
                <a:lnTo>
                  <a:pt x="1595176" y="1595175"/>
                </a:lnTo>
                <a:lnTo>
                  <a:pt x="0" y="159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2" name="Freeform 12"/>
          <p:cNvSpPr/>
          <p:nvPr/>
        </p:nvSpPr>
        <p:spPr>
          <a:xfrm>
            <a:off x="7751071" y="951687"/>
            <a:ext cx="3243936" cy="1848949"/>
          </a:xfrm>
          <a:custGeom>
            <a:avLst/>
            <a:gdLst/>
            <a:ahLst/>
            <a:cxnLst/>
            <a:rect l="l" t="t" r="r" b="b"/>
            <a:pathLst>
              <a:path w="3243936" h="1848949">
                <a:moveTo>
                  <a:pt x="0" y="0"/>
                </a:moveTo>
                <a:lnTo>
                  <a:pt x="3243936" y="0"/>
                </a:lnTo>
                <a:lnTo>
                  <a:pt x="3243936" y="1848949"/>
                </a:lnTo>
                <a:lnTo>
                  <a:pt x="0" y="184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13" name="TextBox 13"/>
          <p:cNvSpPr txBox="1"/>
          <p:nvPr/>
        </p:nvSpPr>
        <p:spPr>
          <a:xfrm>
            <a:off x="3112996" y="3645268"/>
            <a:ext cx="13875836" cy="205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4200">
                <a:solidFill>
                  <a:srgbClr val="191974"/>
                </a:solidFill>
                <a:latin typeface="Montserrat Classic"/>
              </a:rPr>
              <a:t>CONCEPTION ET REALISATION D'UNE PLATEFORME DE GESTION INTEGREE ET DE SUIVI DES STARTUPS INCUBEES A SIRA LABS.</a:t>
            </a:r>
          </a:p>
          <a:p>
            <a:pPr algn="ctr">
              <a:lnSpc>
                <a:spcPts val="4032"/>
              </a:lnSpc>
            </a:pPr>
            <a:endParaRPr lang="en-US" sz="4200">
              <a:solidFill>
                <a:srgbClr val="191974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0144" y="558304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Présenté par Rimalguedo Rahimata SAWADOGO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0144" y="6306673"/>
            <a:ext cx="9461540" cy="8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OPTION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Méthode Informatique Appliquées à la Gestion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2476" y="7763338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MAITRE DE STAGE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3312" y="7810660"/>
            <a:ext cx="9461540" cy="4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DIRECTEUR DE RAPPORT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2476" y="8273157"/>
            <a:ext cx="9767491" cy="17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M. Laurent NIKIEMA  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Consultant développeur web/data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à Sira Labs</a:t>
            </a: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43787" y="8263632"/>
            <a:ext cx="9767491" cy="22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Dr Ferdinand GUINKO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Maitre de Conférences en </a:t>
            </a:r>
          </a:p>
          <a:p>
            <a:pPr>
              <a:lnSpc>
                <a:spcPts val="3595"/>
              </a:lnSpc>
            </a:pPr>
            <a:r>
              <a:rPr lang="en-US" sz="2605" spc="255">
                <a:solidFill>
                  <a:srgbClr val="231F20"/>
                </a:solidFill>
                <a:latin typeface="Open Sauce"/>
              </a:rPr>
              <a:t>Informatique à l’IBAM</a:t>
            </a:r>
          </a:p>
          <a:p>
            <a:pPr>
              <a:lnSpc>
                <a:spcPts val="3595"/>
              </a:lnSpc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595"/>
              </a:lnSpc>
              <a:spcBef>
                <a:spcPct val="0"/>
              </a:spcBef>
            </a:pPr>
            <a:endParaRPr lang="en-US" sz="2605" spc="25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02337" y="9788619"/>
            <a:ext cx="9461540" cy="12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Année académique 2022-2023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59926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" name="TextBox 3"/>
          <p:cNvSpPr txBox="1"/>
          <p:nvPr/>
        </p:nvSpPr>
        <p:spPr>
          <a:xfrm>
            <a:off x="3602205" y="3734337"/>
            <a:ext cx="13063143" cy="182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Montserrat Classic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284" y="6092011"/>
            <a:ext cx="8296328" cy="158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Mettre en pratique des connaissances théoriques</a:t>
            </a:r>
          </a:p>
          <a:p>
            <a:pPr algn="ctr">
              <a:lnSpc>
                <a:spcPts val="4216"/>
              </a:lnSpc>
            </a:pPr>
            <a:endParaRPr lang="en-US" sz="3055" spc="299">
              <a:solidFill>
                <a:srgbClr val="F5FFF5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7" name="TextBox 7"/>
          <p:cNvSpPr txBox="1"/>
          <p:nvPr/>
        </p:nvSpPr>
        <p:spPr>
          <a:xfrm>
            <a:off x="8962972" y="6092011"/>
            <a:ext cx="8296328" cy="158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Se familiariser aux réalités du monde professionnel</a:t>
            </a:r>
          </a:p>
          <a:p>
            <a:pPr algn="ctr">
              <a:lnSpc>
                <a:spcPts val="4216"/>
              </a:lnSpc>
            </a:pPr>
            <a:endParaRPr lang="en-US" sz="3055" spc="299">
              <a:solidFill>
                <a:srgbClr val="F5FFF5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1805429" y="3082261"/>
            <a:ext cx="764684" cy="1119333"/>
            <a:chOff x="0" y="0"/>
            <a:chExt cx="1019578" cy="1492444"/>
          </a:xfrm>
        </p:grpSpPr>
        <p:grpSp>
          <p:nvGrpSpPr>
            <p:cNvPr id="4" name="Group 4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38008" y="132089"/>
              <a:ext cx="543563" cy="652750"/>
            </a:xfrm>
            <a:custGeom>
              <a:avLst/>
              <a:gdLst/>
              <a:ahLst/>
              <a:cxnLst/>
              <a:rect l="l" t="t" r="r" b="b"/>
              <a:pathLst>
                <a:path w="543563" h="652750">
                  <a:moveTo>
                    <a:pt x="0" y="0"/>
                  </a:moveTo>
                  <a:lnTo>
                    <a:pt x="543563" y="0"/>
                  </a:lnTo>
                  <a:lnTo>
                    <a:pt x="543563" y="652750"/>
                  </a:lnTo>
                  <a:lnTo>
                    <a:pt x="0" y="652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9709" y="4583833"/>
            <a:ext cx="764684" cy="1119333"/>
            <a:chOff x="0" y="0"/>
            <a:chExt cx="1019578" cy="1492444"/>
          </a:xfrm>
        </p:grpSpPr>
        <p:grpSp>
          <p:nvGrpSpPr>
            <p:cNvPr id="10" name="Group 10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86415" y="200982"/>
              <a:ext cx="577687" cy="586214"/>
            </a:xfrm>
            <a:custGeom>
              <a:avLst/>
              <a:gdLst/>
              <a:ahLst/>
              <a:cxnLst/>
              <a:rect l="l" t="t" r="r" b="b"/>
              <a:pathLst>
                <a:path w="577687" h="586214">
                  <a:moveTo>
                    <a:pt x="0" y="0"/>
                  </a:moveTo>
                  <a:lnTo>
                    <a:pt x="577687" y="0"/>
                  </a:lnTo>
                  <a:lnTo>
                    <a:pt x="577687" y="586214"/>
                  </a:lnTo>
                  <a:lnTo>
                    <a:pt x="0" y="58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709" y="6084167"/>
            <a:ext cx="764684" cy="1119333"/>
            <a:chOff x="0" y="0"/>
            <a:chExt cx="1019578" cy="1492444"/>
          </a:xfrm>
        </p:grpSpPr>
        <p:grpSp>
          <p:nvGrpSpPr>
            <p:cNvPr id="16" name="Group 16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9715" y="254904"/>
              <a:ext cx="540149" cy="532293"/>
            </a:xfrm>
            <a:custGeom>
              <a:avLst/>
              <a:gdLst/>
              <a:ahLst/>
              <a:cxnLst/>
              <a:rect l="l" t="t" r="r" b="b"/>
              <a:pathLst>
                <a:path w="540149" h="532293">
                  <a:moveTo>
                    <a:pt x="0" y="0"/>
                  </a:moveTo>
                  <a:lnTo>
                    <a:pt x="540149" y="0"/>
                  </a:lnTo>
                  <a:lnTo>
                    <a:pt x="540149" y="532292"/>
                  </a:lnTo>
                  <a:lnTo>
                    <a:pt x="0" y="53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39709" y="7584500"/>
            <a:ext cx="764684" cy="1119333"/>
            <a:chOff x="0" y="0"/>
            <a:chExt cx="1019578" cy="1492444"/>
          </a:xfrm>
        </p:grpSpPr>
        <p:grpSp>
          <p:nvGrpSpPr>
            <p:cNvPr id="22" name="Group 22"/>
            <p:cNvGrpSpPr/>
            <p:nvPr/>
          </p:nvGrpSpPr>
          <p:grpSpPr>
            <a:xfrm>
              <a:off x="397219" y="1277417"/>
              <a:ext cx="225418" cy="215027"/>
              <a:chOff x="0" y="0"/>
              <a:chExt cx="587326" cy="56025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1019578" cy="1223660"/>
              <a:chOff x="0" y="0"/>
              <a:chExt cx="2656504" cy="31882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91974"/>
              </a:solidFill>
            </p:spPr>
            <p:txBody>
              <a:bodyPr/>
              <a:lstStyle/>
              <a:p>
                <a:endParaRPr lang="fr-BF"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40876" y="200982"/>
              <a:ext cx="521198" cy="586214"/>
            </a:xfrm>
            <a:custGeom>
              <a:avLst/>
              <a:gdLst/>
              <a:ahLst/>
              <a:cxnLst/>
              <a:rect l="l" t="t" r="r" b="b"/>
              <a:pathLst>
                <a:path w="521198" h="586214">
                  <a:moveTo>
                    <a:pt x="0" y="0"/>
                  </a:moveTo>
                  <a:lnTo>
                    <a:pt x="521198" y="0"/>
                  </a:lnTo>
                  <a:lnTo>
                    <a:pt x="521198" y="586214"/>
                  </a:lnTo>
                  <a:lnTo>
                    <a:pt x="0" y="58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03977" y="1681857"/>
            <a:ext cx="5074117" cy="78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Montserrat Classic"/>
              </a:rPr>
              <a:t>Généralités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8836955" y="3835967"/>
            <a:ext cx="8243029" cy="4121514"/>
          </a:xfrm>
          <a:custGeom>
            <a:avLst/>
            <a:gdLst/>
            <a:ahLst/>
            <a:cxnLst/>
            <a:rect l="l" t="t" r="r" b="b"/>
            <a:pathLst>
              <a:path w="8243029" h="4121514">
                <a:moveTo>
                  <a:pt x="0" y="0"/>
                </a:moveTo>
                <a:lnTo>
                  <a:pt x="8243029" y="0"/>
                </a:lnTo>
                <a:lnTo>
                  <a:pt x="8243029" y="4121514"/>
                </a:lnTo>
                <a:lnTo>
                  <a:pt x="0" y="4121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0" name="TextBox 30"/>
          <p:cNvSpPr txBox="1"/>
          <p:nvPr/>
        </p:nvSpPr>
        <p:spPr>
          <a:xfrm>
            <a:off x="2794000" y="3180292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Offre des programmes d’accompagnement des jeunes.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94000" y="4681865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Offre des formations en Design, en Developpement Web ou mobile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94000" y="6182198"/>
            <a:ext cx="4482343" cy="10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94000" y="7679750"/>
            <a:ext cx="4482343" cy="10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7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07654" y="1519911"/>
            <a:ext cx="5962326" cy="1575131"/>
            <a:chOff x="0" y="0"/>
            <a:chExt cx="7431151" cy="1963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93523" y="3390900"/>
            <a:ext cx="5965077" cy="1575131"/>
            <a:chOff x="-2700785" y="904639"/>
            <a:chExt cx="7434581" cy="1963166"/>
          </a:xfrm>
        </p:grpSpPr>
        <p:sp>
          <p:nvSpPr>
            <p:cNvPr id="21" name="Freeform 21"/>
            <p:cNvSpPr/>
            <p:nvPr/>
          </p:nvSpPr>
          <p:spPr>
            <a:xfrm>
              <a:off x="-2700785" y="904639"/>
              <a:ext cx="7434581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r>
                <a:rPr lang="fr-FR" dirty="0"/>
                <a:t> </a:t>
              </a:r>
              <a:endParaRPr lang="fr-BF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06312" y="5627940"/>
            <a:ext cx="5962326" cy="1575131"/>
            <a:chOff x="709428" y="2425"/>
            <a:chExt cx="7431151" cy="1963166"/>
          </a:xfrm>
        </p:grpSpPr>
        <p:sp>
          <p:nvSpPr>
            <p:cNvPr id="28" name="Freeform 28"/>
            <p:cNvSpPr/>
            <p:nvPr/>
          </p:nvSpPr>
          <p:spPr>
            <a:xfrm>
              <a:off x="709428" y="2425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518354" y="7525241"/>
            <a:ext cx="5918974" cy="1537801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09650" y="787862"/>
            <a:ext cx="4105340" cy="81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FFFFFF"/>
                </a:solidFill>
                <a:latin typeface="Montserrat Classic"/>
              </a:rPr>
              <a:t>Problèmes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79076" y="1904648"/>
            <a:ext cx="363606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Répartition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géographique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coachs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et mentors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situés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dans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différentes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régions</a:t>
            </a:r>
            <a:r>
              <a:rPr lang="en-US" sz="1458" spc="142" dirty="0">
                <a:solidFill>
                  <a:srgbClr val="FFFFFF"/>
                </a:solidFill>
                <a:latin typeface="Open Sauce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63363" y="1919147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Montserrat Classic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79705" y="3781263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Montserrat Classic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057824" y="6270221"/>
            <a:ext cx="363606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12"/>
              </a:lnSpc>
              <a:spcBef>
                <a:spcPct val="0"/>
              </a:spcBef>
            </a:pPr>
            <a:r>
              <a:rPr lang="en-US" spc="142" dirty="0">
                <a:solidFill>
                  <a:srgbClr val="FFFFFF"/>
                </a:solidFill>
                <a:latin typeface="Open Sauce"/>
              </a:rPr>
              <a:t>Communication et travail à distance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11443" y="6036598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Montserrat Classic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27784" y="7898714"/>
            <a:ext cx="979531" cy="73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Montserrat Classic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109263" y="4040986"/>
            <a:ext cx="363606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Défis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suivi</a:t>
            </a:r>
            <a:r>
              <a:rPr lang="en-US" spc="142" dirty="0">
                <a:solidFill>
                  <a:srgbClr val="FFFFFF"/>
                </a:solidFill>
                <a:latin typeface="Open Sauce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"/>
              </a:rPr>
              <a:t>projets</a:t>
            </a:r>
            <a:endParaRPr lang="en-US" spc="142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5396725" y="8161869"/>
            <a:ext cx="456088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Centralisation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des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informations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sur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une</a:t>
            </a:r>
            <a:r>
              <a:rPr lang="en-US" spc="142" dirty="0">
                <a:solidFill>
                  <a:srgbClr val="FFFFFF"/>
                </a:solidFill>
                <a:latin typeface="Open Sauce Semi-Bold"/>
              </a:rPr>
              <a:t> </a:t>
            </a:r>
            <a:r>
              <a:rPr lang="en-US" spc="142" dirty="0" err="1">
                <a:solidFill>
                  <a:srgbClr val="FFFFFF"/>
                </a:solidFill>
                <a:latin typeface="Open Sauce Semi-Bold"/>
              </a:rPr>
              <a:t>plateforme</a:t>
            </a:r>
            <a:endParaRPr lang="en-US" spc="142" dirty="0">
              <a:solidFill>
                <a:srgbClr val="FFFFFF"/>
              </a:solidFill>
              <a:latin typeface="Open Sauce Semi-Bold"/>
            </a:endParaRPr>
          </a:p>
        </p:txBody>
      </p:sp>
      <p:pic>
        <p:nvPicPr>
          <p:cNvPr id="50" name="Graphique 49">
            <a:extLst>
              <a:ext uri="{FF2B5EF4-FFF2-40B4-BE49-F238E27FC236}">
                <a16:creationId xmlns:a16="http://schemas.microsoft.com/office/drawing/2014/main" id="{6453F4DD-D121-64C0-9F14-25DC6A8E1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2854" y="1755378"/>
            <a:ext cx="1025922" cy="1025922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23AC6502-53B8-66FA-8AD0-DD1AEEEB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8767" y="3619500"/>
            <a:ext cx="1133245" cy="1133245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C4FC2A0F-D580-25A3-D868-8685D113D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885" y="5985119"/>
            <a:ext cx="1109312" cy="1109312"/>
          </a:xfrm>
          <a:prstGeom prst="rect">
            <a:avLst/>
          </a:prstGeom>
        </p:spPr>
      </p:pic>
      <p:pic>
        <p:nvPicPr>
          <p:cNvPr id="58" name="Graphique 57">
            <a:extLst>
              <a:ext uri="{FF2B5EF4-FFF2-40B4-BE49-F238E27FC236}">
                <a16:creationId xmlns:a16="http://schemas.microsoft.com/office/drawing/2014/main" id="{4CD99F71-AC2F-E873-EF86-0C5916335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7435" y="7875384"/>
            <a:ext cx="927912" cy="927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645530"/>
            <a:ext cx="3823245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Le logiciel de gestion de projets de Sira Labs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176641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la mise en pratique des connaissances apprises au cours des 3 années d’études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706819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Le rapport de stage est rédigé et soutenu devant un jury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236998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le rapport de stage est rédigé et soutenu devant un jury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645530"/>
            <a:ext cx="3823245" cy="51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z="1489" spc="145" dirty="0">
                <a:solidFill>
                  <a:srgbClr val="231F20"/>
                </a:solidFill>
                <a:latin typeface="Open Sauce"/>
              </a:rPr>
              <a:t>Crée les comptes des utilisateurs associés à un 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176641"/>
            <a:ext cx="4482343" cy="51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z="1489" spc="145" dirty="0">
                <a:solidFill>
                  <a:srgbClr val="231F20"/>
                </a:solidFill>
                <a:latin typeface="Open Sauce"/>
              </a:rPr>
              <a:t>Accorde les permissions nécessaires au bon déroulement du 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706819"/>
            <a:ext cx="4482343" cy="51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Crée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les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projets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via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l’interface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236998"/>
            <a:ext cx="4482343" cy="50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le rapport de stage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est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rédigé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et soutenu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devant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un jury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60152518-FCE9-8371-7453-14FFFB7C2313}"/>
              </a:ext>
            </a:extLst>
          </p:cNvPr>
          <p:cNvSpPr txBox="1"/>
          <p:nvPr/>
        </p:nvSpPr>
        <p:spPr>
          <a:xfrm>
            <a:off x="10705354" y="4364248"/>
            <a:ext cx="3823245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Interface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administrateur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</p:spTree>
    <p:extLst>
      <p:ext uri="{BB962C8B-B14F-4D97-AF65-F5344CB8AC3E}">
        <p14:creationId xmlns:p14="http://schemas.microsoft.com/office/powerpoint/2010/main" val="167097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3" name="Freeform 33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4" name="Freeform 34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35" name="Freeform 35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6" name="Group 36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39900"/>
              </a:solidFill>
              <a:prstDash val="solid"/>
              <a:miter/>
            </a:ln>
          </p:spPr>
          <p:txBody>
            <a:bodyPr/>
            <a:lstStyle/>
            <a:p>
              <a:endParaRPr lang="fr-BF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82178" y="960544"/>
            <a:ext cx="11646132" cy="74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</a:pPr>
            <a:r>
              <a:rPr lang="en-US" sz="5765" spc="565">
                <a:solidFill>
                  <a:srgbClr val="231F20"/>
                </a:solidFill>
                <a:latin typeface="Montserrat Classic"/>
              </a:rPr>
              <a:t>Résultats attendus 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2" name="Freeform 42"/>
          <p:cNvSpPr/>
          <p:nvPr/>
        </p:nvSpPr>
        <p:spPr>
          <a:xfrm>
            <a:off x="10565236" y="4812097"/>
            <a:ext cx="3050327" cy="2421197"/>
          </a:xfrm>
          <a:custGeom>
            <a:avLst/>
            <a:gdLst/>
            <a:ahLst/>
            <a:cxnLst/>
            <a:rect l="l" t="t" r="r" b="b"/>
            <a:pathLst>
              <a:path w="3050327" h="2421197">
                <a:moveTo>
                  <a:pt x="0" y="0"/>
                </a:moveTo>
                <a:lnTo>
                  <a:pt x="3050328" y="0"/>
                </a:lnTo>
                <a:lnTo>
                  <a:pt x="3050328" y="2421197"/>
                </a:lnTo>
                <a:lnTo>
                  <a:pt x="0" y="242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43" name="TextBox 43"/>
          <p:cNvSpPr txBox="1"/>
          <p:nvPr/>
        </p:nvSpPr>
        <p:spPr>
          <a:xfrm>
            <a:off x="1482178" y="3645530"/>
            <a:ext cx="3823245" cy="51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z="1489" spc="145" dirty="0">
                <a:solidFill>
                  <a:srgbClr val="231F20"/>
                </a:solidFill>
                <a:latin typeface="Open Sauce"/>
              </a:rPr>
              <a:t>Vérifier l’état d’avancement du 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5176641"/>
            <a:ext cx="4482343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fr-FR" sz="1489" spc="145" dirty="0">
                <a:solidFill>
                  <a:srgbClr val="231F20"/>
                </a:solidFill>
                <a:latin typeface="Open Sauce"/>
              </a:rPr>
              <a:t>Ajouter des ressources au 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6706819"/>
            <a:ext cx="4482343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Ajouter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des taches au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8236998"/>
            <a:ext cx="4482343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Soumettre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des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commentaires</a:t>
            </a:r>
            <a:r>
              <a:rPr lang="en-US" sz="1489" spc="145" dirty="0">
                <a:solidFill>
                  <a:srgbClr val="231F20"/>
                </a:solidFill>
                <a:latin typeface="Open Sauce"/>
              </a:rPr>
              <a:t> au </a:t>
            </a:r>
            <a:r>
              <a:rPr lang="en-US" sz="1489" spc="145" dirty="0" err="1">
                <a:solidFill>
                  <a:srgbClr val="231F20"/>
                </a:solidFill>
                <a:latin typeface="Open Sauce"/>
              </a:rPr>
              <a:t>projet</a:t>
            </a:r>
            <a:endParaRPr lang="en-US" sz="1489" spc="145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04</a:t>
            </a:r>
          </a:p>
        </p:txBody>
      </p:sp>
      <p:sp>
        <p:nvSpPr>
          <p:cNvPr id="51" name="TextBox 43">
            <a:extLst>
              <a:ext uri="{FF2B5EF4-FFF2-40B4-BE49-F238E27FC236}">
                <a16:creationId xmlns:a16="http://schemas.microsoft.com/office/drawing/2014/main" id="{60152518-FCE9-8371-7453-14FFFB7C2313}"/>
              </a:ext>
            </a:extLst>
          </p:cNvPr>
          <p:cNvSpPr txBox="1"/>
          <p:nvPr/>
        </p:nvSpPr>
        <p:spPr>
          <a:xfrm>
            <a:off x="10705354" y="4364248"/>
            <a:ext cx="3823245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89" spc="145" dirty="0">
                <a:solidFill>
                  <a:srgbClr val="339900"/>
                </a:solidFill>
                <a:latin typeface="Open Sauce"/>
              </a:rPr>
              <a:t>Interface client</a:t>
            </a:r>
          </a:p>
        </p:txBody>
      </p:sp>
    </p:spTree>
    <p:extLst>
      <p:ext uri="{BB962C8B-B14F-4D97-AF65-F5344CB8AC3E}">
        <p14:creationId xmlns:p14="http://schemas.microsoft.com/office/powerpoint/2010/main" val="321872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fr-BF"/>
          </a:p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Open Sauce Italics"/>
                </a:rPr>
                <a:t>Groupe des </a:t>
              </a:r>
              <a:r>
                <a:rPr lang="en-US" sz="2481" spc="24" dirty="0" err="1">
                  <a:solidFill>
                    <a:srgbClr val="191974"/>
                  </a:solidFill>
                  <a:latin typeface="Open Sauce Italics"/>
                </a:rPr>
                <a:t>utilisateurs</a:t>
              </a:r>
              <a:endParaRPr lang="en-US" sz="2481" spc="24" dirty="0">
                <a:solidFill>
                  <a:srgbClr val="191974"/>
                </a:solidFill>
                <a:latin typeface="Open Sauce Italics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1232286"/>
            <a:ext cx="10713642" cy="124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Montserrat Classic"/>
              </a:rPr>
              <a:t>Groupe de travail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27512" y="6417707"/>
            <a:ext cx="4473739" cy="3158426"/>
            <a:chOff x="-556" y="-390937"/>
            <a:chExt cx="1178269" cy="831850"/>
          </a:xfrm>
        </p:grpSpPr>
        <p:sp>
          <p:nvSpPr>
            <p:cNvPr id="12" name="Freeform 12"/>
            <p:cNvSpPr/>
            <p:nvPr/>
          </p:nvSpPr>
          <p:spPr>
            <a:xfrm>
              <a:off x="-556" y="-143253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7497" y="-390937"/>
              <a:ext cx="812800" cy="831850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500" spc="15" dirty="0" err="1">
                  <a:solidFill>
                    <a:srgbClr val="FFFFFF"/>
                  </a:solidFill>
                  <a:latin typeface="Open Sauce Italics"/>
                </a:rPr>
                <a:t>Porteurs</a:t>
              </a:r>
              <a:r>
                <a:rPr lang="en-US" sz="1500" spc="15" dirty="0">
                  <a:solidFill>
                    <a:srgbClr val="FFFFFF"/>
                  </a:solidFill>
                  <a:latin typeface="Open Sauce Italics"/>
                </a:rPr>
                <a:t> de </a:t>
              </a:r>
              <a:r>
                <a:rPr lang="en-US" sz="1500" spc="15" dirty="0" err="1">
                  <a:solidFill>
                    <a:srgbClr val="FFFFFF"/>
                  </a:solidFill>
                  <a:latin typeface="Open Sauce Italics"/>
                </a:rPr>
                <a:t>projets</a:t>
              </a:r>
              <a:endParaRPr lang="en-US" sz="1500" spc="15" dirty="0">
                <a:solidFill>
                  <a:srgbClr val="FFFFFF"/>
                </a:solidFill>
                <a:latin typeface="Open Sauce Italics"/>
              </a:endParaRPr>
            </a:p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500" spc="15" dirty="0" err="1">
                  <a:solidFill>
                    <a:srgbClr val="FFFFFF"/>
                  </a:solidFill>
                  <a:latin typeface="Open Sauce Italics"/>
                </a:rPr>
                <a:t>Coachs</a:t>
              </a:r>
              <a:endParaRPr lang="en-US" sz="1500" spc="15" dirty="0">
                <a:solidFill>
                  <a:srgbClr val="FFFFFF"/>
                </a:solidFill>
                <a:latin typeface="Open Sauce Italics"/>
              </a:endParaRPr>
            </a:p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500" spc="15" dirty="0">
                  <a:solidFill>
                    <a:srgbClr val="FFFFFF"/>
                  </a:solidFill>
                  <a:latin typeface="Open Sauce Italics"/>
                </a:rPr>
                <a:t>Mentors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6074" y="3442596"/>
            <a:ext cx="4473739" cy="636748"/>
            <a:chOff x="0" y="0"/>
            <a:chExt cx="1178269" cy="1677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Open Sauce Italics"/>
                </a:rPr>
                <a:t>Groupe de </a:t>
              </a:r>
              <a:r>
                <a:rPr lang="en-US" sz="2481" spc="24" dirty="0" err="1">
                  <a:solidFill>
                    <a:srgbClr val="191974"/>
                  </a:solidFill>
                  <a:latin typeface="Open Sauce Italics"/>
                </a:rPr>
                <a:t>projet</a:t>
              </a:r>
              <a:endParaRPr lang="en-US" sz="2481" spc="24" dirty="0">
                <a:solidFill>
                  <a:srgbClr val="191974"/>
                </a:solidFill>
                <a:latin typeface="Open Sauce Itali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4589" y="7349786"/>
            <a:ext cx="4473739" cy="1356257"/>
            <a:chOff x="90434" y="9422"/>
            <a:chExt cx="1178269" cy="357204"/>
          </a:xfrm>
        </p:grpSpPr>
        <p:sp>
          <p:nvSpPr>
            <p:cNvPr id="19" name="Freeform 19"/>
            <p:cNvSpPr/>
            <p:nvPr/>
          </p:nvSpPr>
          <p:spPr>
            <a:xfrm>
              <a:off x="90434" y="9422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13827" y="123264"/>
              <a:ext cx="625826" cy="28472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 dirty="0">
                  <a:solidFill>
                    <a:srgbClr val="FFFFFF"/>
                  </a:solidFill>
                  <a:latin typeface="Open Sauce Italics"/>
                </a:rPr>
                <a:t>SAWADOGO Rimalguedo </a:t>
              </a:r>
              <a:r>
                <a:rPr lang="en-US" sz="1500" spc="15" dirty="0" err="1">
                  <a:solidFill>
                    <a:srgbClr val="FFFFFF"/>
                  </a:solidFill>
                  <a:latin typeface="Open Sauce Italics"/>
                </a:rPr>
                <a:t>Rahimata</a:t>
              </a:r>
              <a:endParaRPr lang="en-US" sz="1500" spc="15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84638" y="3442596"/>
            <a:ext cx="4473739" cy="636748"/>
            <a:chOff x="0" y="0"/>
            <a:chExt cx="1178269" cy="167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91974"/>
            </a:solidFill>
          </p:spPr>
          <p:txBody>
            <a:bodyPr/>
            <a:lstStyle/>
            <a:p>
              <a:endParaRPr lang="fr-BF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>
                  <a:solidFill>
                    <a:srgbClr val="191974"/>
                  </a:solidFill>
                  <a:latin typeface="Open Sauce Italics"/>
                </a:rPr>
                <a:t>Groupe de pilotage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61002" y="7290630"/>
            <a:ext cx="4473739" cy="1764083"/>
            <a:chOff x="0" y="-19050"/>
            <a:chExt cx="1178269" cy="4646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39900"/>
            </a:solidFill>
          </p:spPr>
          <p:txBody>
            <a:bodyPr/>
            <a:lstStyle/>
            <a:p>
              <a:endParaRPr lang="fr-BF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464615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M. Bathily DJANGO</a:t>
              </a:r>
            </a:p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M. Laurent NIKIEMA</a:t>
              </a:r>
              <a:endParaRPr lang="fr-FR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285750" lvl="0" indent="-285750" algn="ctr">
                <a:lnSpc>
                  <a:spcPts val="207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Dr Ferdinand GUINKO</a:t>
              </a:r>
              <a:endParaRPr lang="en-US" sz="1500" spc="15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F"/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98615C9A-17F9-8E3F-286D-2F48138D2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848" y="5702175"/>
            <a:ext cx="1618552" cy="161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576</Words>
  <Application>Microsoft Office PowerPoint</Application>
  <PresentationFormat>Personnalisé</PresentationFormat>
  <Paragraphs>161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Calibri</vt:lpstr>
      <vt:lpstr>Open Sauce Bold</vt:lpstr>
      <vt:lpstr>Open Sauce</vt:lpstr>
      <vt:lpstr>Open Sauce Italics</vt:lpstr>
      <vt:lpstr>Amasis MT Pro</vt:lpstr>
      <vt:lpstr>Oswald</vt:lpstr>
      <vt:lpstr>Open Sauce Semi-Bold</vt:lpstr>
      <vt:lpstr>Montserrat Classic</vt:lpstr>
      <vt:lpstr>Times New Roman</vt:lpstr>
      <vt:lpstr>Montserrat Classic Italics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Powerpoint_1</dc:title>
  <cp:lastModifiedBy>Rimal Rimalguedo</cp:lastModifiedBy>
  <cp:revision>6</cp:revision>
  <dcterms:created xsi:type="dcterms:W3CDTF">2006-08-16T00:00:00Z</dcterms:created>
  <dcterms:modified xsi:type="dcterms:W3CDTF">2023-10-24T14:31:48Z</dcterms:modified>
  <dc:identifier>DAFwDzBKEaI</dc:identifier>
</cp:coreProperties>
</file>